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2e6aff7a99a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2e6aff7a99a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e6aff7a99a_0_5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e6aff7a99a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e6aff7a99a_0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e6aff7a99a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e6aff7a99a_0_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2e6aff7a99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e965474a9_3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e965474a9_3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In today's presentation, we'll explore how computer vision can automate inventory management tasks, specifically focusing on product detection and counting using the YOLOv8 deep learning model. We'll delve into the challenges of manual inventory management, the benefits of automation, and the approach taken in this project to develop a YOLOv8-based solution.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Inventory management is a crucial aspect of retail operations. Traditionally, inventory is tracked through manual counting, which can be a tedious and error-prone process. Inaccurate inventory data can lead to stockouts, lost sales, and excess inventory holding costs. Additionally, manual counting requires significant labor resources, increasing operational expenses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Computer vision technology offers a promising solution for automating inventory management tasks. Cameras can be strategically placed on shelves and refrigerators to capture images of the products. Deep learning models, trained on large datasets of labeled images, can then analyze these images to detect and count the products with high accuracy.</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The project involved several key steps. First, we acquired a dataset of images containing various products on shelves and refrigerators. Data preprocessing techniques like resizing, normalization, and potentially data augmentation were applied to prepare the images for model training. Next, a pre-trained YOLOv8 model was fine-tuned on our specific dataset to improve its ability to detect and count the products of interest. Finally, the model's performance was evaluated using standard metrics to assess its accuracy, precision, recall, and F1-score.</a:t>
            </a: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Among various object detection models, YOLOv8 stands out for its real-time processing capabilities. This is crucial for inventory management applications where fast results are essential. Additionally, YOLOv8 offers a good balance between accuracy in product detection and counting and the speed of processing images. This is particularly important for potentially resource-constrained environments like edge devices deployed in stores.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e6aff7a99a_0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e6aff7a99a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Detection and Counting with YOLO v8</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 Project by Omar Abdallah</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34" name="Shape 134"/>
        <p:cNvGrpSpPr/>
        <p:nvPr/>
      </p:nvGrpSpPr>
      <p:grpSpPr>
        <a:xfrm>
          <a:off x="0" y="0"/>
          <a:ext cx="0" cy="0"/>
          <a:chOff x="0" y="0"/>
          <a:chExt cx="0" cy="0"/>
        </a:xfrm>
      </p:grpSpPr>
      <p:sp>
        <p:nvSpPr>
          <p:cNvPr id="135" name="Google Shape;135;p22"/>
          <p:cNvSpPr txBox="1"/>
          <p:nvPr>
            <p:ph idx="1" type="body"/>
          </p:nvPr>
        </p:nvSpPr>
        <p:spPr>
          <a:xfrm>
            <a:off x="302375" y="2112450"/>
            <a:ext cx="8743800" cy="196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sz="3100">
              <a:highlight>
                <a:schemeClr val="lt1"/>
              </a:highlight>
            </a:endParaRPr>
          </a:p>
          <a:p>
            <a:pPr indent="0" lvl="0" marL="0" rtl="0" algn="l">
              <a:spcBef>
                <a:spcPts val="160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 Class     Images  Instances    Box(P    </a:t>
            </a:r>
            <a:r>
              <a:rPr b="1" lang="en" sz="1350">
                <a:highlight>
                  <a:schemeClr val="lt1"/>
                </a:highlight>
                <a:latin typeface="Courier New"/>
                <a:ea typeface="Courier New"/>
                <a:cs typeface="Courier New"/>
                <a:sym typeface="Courier New"/>
              </a:rPr>
              <a:t>  </a:t>
            </a:r>
            <a:r>
              <a:rPr b="1" lang="en" sz="1350">
                <a:highlight>
                  <a:schemeClr val="lt1"/>
                </a:highlight>
                <a:latin typeface="Courier New"/>
                <a:ea typeface="Courier New"/>
                <a:cs typeface="Courier New"/>
                <a:sym typeface="Courier New"/>
              </a:rPr>
              <a:t>    R      mAP50  mAP50-95): 100% 1/1 </a:t>
            </a:r>
            <a:endParaRPr b="1" sz="1350">
              <a:highlight>
                <a:schemeClr val="lt1"/>
              </a:highlight>
              <a:latin typeface="Courier New"/>
              <a:ea typeface="Courier New"/>
              <a:cs typeface="Courier New"/>
              <a:sym typeface="Courier New"/>
            </a:endParaRPr>
          </a:p>
          <a:p>
            <a:pPr indent="0" lvl="0" marL="0" rtl="0" algn="l">
              <a:spcBef>
                <a:spcPts val="160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 all         24       275         0.905      0.821    0.875      0.586</a:t>
            </a:r>
            <a:endParaRPr b="1" sz="1350">
              <a:highlight>
                <a:schemeClr val="lt1"/>
              </a:highlight>
              <a:latin typeface="Courier New"/>
              <a:ea typeface="Courier New"/>
              <a:cs typeface="Courier New"/>
              <a:sym typeface="Courier New"/>
            </a:endParaRPr>
          </a:p>
          <a:p>
            <a:pPr indent="0" lvl="0" marL="0" rtl="0" algn="l">
              <a:spcBef>
                <a:spcPts val="160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 empty       13       37           0.9      0.757     0.816      0.451</a:t>
            </a:r>
            <a:endParaRPr b="1" sz="1350">
              <a:highlight>
                <a:schemeClr val="lt1"/>
              </a:highlight>
              <a:latin typeface="Courier New"/>
              <a:ea typeface="Courier New"/>
              <a:cs typeface="Courier New"/>
              <a:sym typeface="Courier New"/>
            </a:endParaRPr>
          </a:p>
          <a:p>
            <a:pPr indent="0" lvl="0" marL="0" rtl="0" algn="l">
              <a:spcBef>
                <a:spcPts val="160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 product     24       238         0.909      0.885    0.934      0.721</a:t>
            </a:r>
            <a:endParaRPr b="1" sz="1350">
              <a:highlight>
                <a:schemeClr val="lt1"/>
              </a:highlight>
              <a:latin typeface="Courier New"/>
              <a:ea typeface="Courier New"/>
              <a:cs typeface="Courier New"/>
              <a:sym typeface="Courier New"/>
            </a:endParaRPr>
          </a:p>
          <a:p>
            <a:pPr indent="0" lvl="0" marL="0" rtl="0" algn="l">
              <a:spcBef>
                <a:spcPts val="160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Speed: 0.2ms preprocess, 10.3ms inference, 0.0ms loss, 1.0ms postprocess per image</a:t>
            </a:r>
            <a:endParaRPr b="1" sz="1350">
              <a:highlight>
                <a:schemeClr val="lt1"/>
              </a:highlight>
              <a:latin typeface="Courier New"/>
              <a:ea typeface="Courier New"/>
              <a:cs typeface="Courier New"/>
              <a:sym typeface="Courier New"/>
            </a:endParaRPr>
          </a:p>
          <a:p>
            <a:pPr indent="0" lvl="0" marL="0" rtl="0" algn="l">
              <a:spcBef>
                <a:spcPts val="1600"/>
              </a:spcBef>
              <a:spcAft>
                <a:spcPts val="0"/>
              </a:spcAft>
              <a:buClr>
                <a:schemeClr val="dk2"/>
              </a:buClr>
              <a:buSzPts val="1100"/>
              <a:buFont typeface="Arial"/>
              <a:buNone/>
            </a:pPr>
            <a:r>
              <a:t/>
            </a:r>
            <a:endParaRPr>
              <a:highlight>
                <a:schemeClr val="lt1"/>
              </a:highlight>
              <a:latin typeface="Arial"/>
              <a:ea typeface="Arial"/>
              <a:cs typeface="Arial"/>
              <a:sym typeface="Arial"/>
            </a:endParaRPr>
          </a:p>
          <a:p>
            <a:pPr indent="0" lvl="0" marL="0" rtl="0" algn="l">
              <a:spcBef>
                <a:spcPts val="1600"/>
              </a:spcBef>
              <a:spcAft>
                <a:spcPts val="0"/>
              </a:spcAft>
              <a:buClr>
                <a:schemeClr val="dk2"/>
              </a:buClr>
              <a:buSzPts val="1100"/>
              <a:buFont typeface="Arial"/>
              <a:buNone/>
            </a:pPr>
            <a:r>
              <a:t/>
            </a:r>
            <a:endParaRPr sz="1150">
              <a:highlight>
                <a:schemeClr val="lt1"/>
              </a:highlight>
              <a:latin typeface="Courier New"/>
              <a:ea typeface="Courier New"/>
              <a:cs typeface="Courier New"/>
              <a:sym typeface="Courier New"/>
            </a:endParaRPr>
          </a:p>
          <a:p>
            <a:pPr indent="0" lvl="0" marL="0" rtl="0" algn="l">
              <a:spcBef>
                <a:spcPts val="1600"/>
              </a:spcBef>
              <a:spcAft>
                <a:spcPts val="1600"/>
              </a:spcAft>
              <a:buClr>
                <a:schemeClr val="dk2"/>
              </a:buClr>
              <a:buSzPts val="1100"/>
              <a:buFont typeface="Arial"/>
              <a:buNone/>
            </a:pPr>
            <a:r>
              <a:t/>
            </a:r>
            <a:endParaRPr sz="1900">
              <a:highlight>
                <a:schemeClr val="lt1"/>
              </a:highlight>
            </a:endParaRPr>
          </a:p>
        </p:txBody>
      </p:sp>
      <p:sp>
        <p:nvSpPr>
          <p:cNvPr id="136" name="Google Shape;136;p22"/>
          <p:cNvSpPr txBox="1"/>
          <p:nvPr/>
        </p:nvSpPr>
        <p:spPr>
          <a:xfrm>
            <a:off x="549825" y="470000"/>
            <a:ext cx="30000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3000">
                <a:solidFill>
                  <a:schemeClr val="dk1"/>
                </a:solidFill>
                <a:latin typeface="Lato"/>
                <a:ea typeface="Lato"/>
                <a:cs typeface="Lato"/>
                <a:sym typeface="Lato"/>
              </a:rPr>
              <a:t>Results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40" name="Shape 140"/>
        <p:cNvGrpSpPr/>
        <p:nvPr/>
      </p:nvGrpSpPr>
      <p:grpSpPr>
        <a:xfrm>
          <a:off x="0" y="0"/>
          <a:ext cx="0" cy="0"/>
          <a:chOff x="0" y="0"/>
          <a:chExt cx="0" cy="0"/>
        </a:xfrm>
      </p:grpSpPr>
      <p:sp>
        <p:nvSpPr>
          <p:cNvPr id="141" name="Google Shape;141;p23"/>
          <p:cNvSpPr txBox="1"/>
          <p:nvPr>
            <p:ph idx="1" type="body"/>
          </p:nvPr>
        </p:nvSpPr>
        <p:spPr>
          <a:xfrm>
            <a:off x="302375" y="4036825"/>
            <a:ext cx="8673000" cy="8070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2"/>
              </a:buClr>
              <a:buSzPts val="1100"/>
              <a:buFont typeface="Arial"/>
              <a:buNone/>
            </a:pPr>
            <a:r>
              <a:rPr b="1" lang="en" sz="1350">
                <a:highlight>
                  <a:schemeClr val="lt1"/>
                </a:highlight>
                <a:latin typeface="Courier New"/>
                <a:ea typeface="Courier New"/>
                <a:cs typeface="Courier New"/>
                <a:sym typeface="Courier New"/>
              </a:rPr>
              <a:t>0: 640x640 32 products, 37.2ms</a:t>
            </a:r>
            <a:endParaRPr b="1" sz="1350">
              <a:highlight>
                <a:schemeClr val="lt1"/>
              </a:highlight>
              <a:latin typeface="Courier New"/>
              <a:ea typeface="Courier New"/>
              <a:cs typeface="Courier New"/>
              <a:sym typeface="Courier New"/>
            </a:endParaRPr>
          </a:p>
          <a:p>
            <a:pPr indent="0" lvl="0" marL="0" rtl="0" algn="l">
              <a:lnSpc>
                <a:spcPct val="100000"/>
              </a:lnSpc>
              <a:spcBef>
                <a:spcPts val="1600"/>
              </a:spcBef>
              <a:spcAft>
                <a:spcPts val="1600"/>
              </a:spcAft>
              <a:buClr>
                <a:schemeClr val="dk2"/>
              </a:buClr>
              <a:buSzPts val="1100"/>
              <a:buFont typeface="Arial"/>
              <a:buNone/>
            </a:pPr>
            <a:r>
              <a:rPr b="1" lang="en" sz="1350">
                <a:highlight>
                  <a:schemeClr val="lt1"/>
                </a:highlight>
                <a:latin typeface="Courier New"/>
                <a:ea typeface="Courier New"/>
                <a:cs typeface="Courier New"/>
                <a:sym typeface="Courier New"/>
              </a:rPr>
              <a:t>S</a:t>
            </a:r>
            <a:r>
              <a:rPr b="1" lang="en" sz="1350">
                <a:highlight>
                  <a:schemeClr val="lt1"/>
                </a:highlight>
                <a:latin typeface="Courier New"/>
                <a:ea typeface="Courier New"/>
                <a:cs typeface="Courier New"/>
                <a:sym typeface="Courier New"/>
              </a:rPr>
              <a:t>peed: 2.1ms preprocess, 37.2ms inference, 2.0ms postprocess per image</a:t>
            </a:r>
            <a:endParaRPr b="1" sz="1350">
              <a:highlight>
                <a:schemeClr val="lt1"/>
              </a:highlight>
              <a:latin typeface="Courier New"/>
              <a:ea typeface="Courier New"/>
              <a:cs typeface="Courier New"/>
              <a:sym typeface="Courier New"/>
            </a:endParaRPr>
          </a:p>
        </p:txBody>
      </p:sp>
      <p:pic>
        <p:nvPicPr>
          <p:cNvPr id="142" name="Google Shape;142;p23"/>
          <p:cNvPicPr preferRelativeResize="0"/>
          <p:nvPr/>
        </p:nvPicPr>
        <p:blipFill>
          <a:blip r:embed="rId3">
            <a:alphaModFix/>
          </a:blip>
          <a:stretch>
            <a:fillRect/>
          </a:stretch>
        </p:blipFill>
        <p:spPr>
          <a:xfrm>
            <a:off x="4552176" y="356575"/>
            <a:ext cx="3735149" cy="3439150"/>
          </a:xfrm>
          <a:prstGeom prst="rect">
            <a:avLst/>
          </a:prstGeom>
          <a:noFill/>
          <a:ln>
            <a:noFill/>
          </a:ln>
        </p:spPr>
      </p:pic>
      <p:pic>
        <p:nvPicPr>
          <p:cNvPr id="143" name="Google Shape;143;p23"/>
          <p:cNvPicPr preferRelativeResize="0"/>
          <p:nvPr/>
        </p:nvPicPr>
        <p:blipFill>
          <a:blip r:embed="rId4">
            <a:alphaModFix/>
          </a:blip>
          <a:stretch>
            <a:fillRect/>
          </a:stretch>
        </p:blipFill>
        <p:spPr>
          <a:xfrm>
            <a:off x="763500" y="356575"/>
            <a:ext cx="3624563" cy="3439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4"/>
          <p:cNvPicPr preferRelativeResize="0"/>
          <p:nvPr/>
        </p:nvPicPr>
        <p:blipFill>
          <a:blip r:embed="rId3">
            <a:alphaModFix/>
          </a:blip>
          <a:stretch>
            <a:fillRect/>
          </a:stretch>
        </p:blipFill>
        <p:spPr>
          <a:xfrm>
            <a:off x="152400" y="320900"/>
            <a:ext cx="8839204" cy="441960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2" name="Shape 152"/>
        <p:cNvGrpSpPr/>
        <p:nvPr/>
      </p:nvGrpSpPr>
      <p:grpSpPr>
        <a:xfrm>
          <a:off x="0" y="0"/>
          <a:ext cx="0" cy="0"/>
          <a:chOff x="0" y="0"/>
          <a:chExt cx="0" cy="0"/>
        </a:xfrm>
      </p:grpSpPr>
      <p:pic>
        <p:nvPicPr>
          <p:cNvPr id="153" name="Google Shape;153;p25"/>
          <p:cNvPicPr preferRelativeResize="0"/>
          <p:nvPr/>
        </p:nvPicPr>
        <p:blipFill>
          <a:blip r:embed="rId3">
            <a:alphaModFix/>
          </a:blip>
          <a:stretch>
            <a:fillRect/>
          </a:stretch>
        </p:blipFill>
        <p:spPr>
          <a:xfrm>
            <a:off x="4589181" y="1012800"/>
            <a:ext cx="4208845" cy="3572202"/>
          </a:xfrm>
          <a:prstGeom prst="rect">
            <a:avLst/>
          </a:prstGeom>
          <a:noFill/>
          <a:ln>
            <a:noFill/>
          </a:ln>
        </p:spPr>
      </p:pic>
      <p:pic>
        <p:nvPicPr>
          <p:cNvPr id="154" name="Google Shape;154;p25"/>
          <p:cNvPicPr preferRelativeResize="0"/>
          <p:nvPr/>
        </p:nvPicPr>
        <p:blipFill>
          <a:blip r:embed="rId4">
            <a:alphaModFix/>
          </a:blip>
          <a:stretch>
            <a:fillRect/>
          </a:stretch>
        </p:blipFill>
        <p:spPr>
          <a:xfrm>
            <a:off x="293500" y="1012862"/>
            <a:ext cx="4208845" cy="357213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8" name="Shape 158"/>
        <p:cNvGrpSpPr/>
        <p:nvPr/>
      </p:nvGrpSpPr>
      <p:grpSpPr>
        <a:xfrm>
          <a:off x="0" y="0"/>
          <a:ext cx="0" cy="0"/>
          <a:chOff x="0" y="0"/>
          <a:chExt cx="0" cy="0"/>
        </a:xfrm>
      </p:grpSpPr>
      <p:pic>
        <p:nvPicPr>
          <p:cNvPr id="159" name="Google Shape;159;p26"/>
          <p:cNvPicPr preferRelativeResize="0"/>
          <p:nvPr/>
        </p:nvPicPr>
        <p:blipFill>
          <a:blip r:embed="rId3">
            <a:alphaModFix/>
          </a:blip>
          <a:stretch>
            <a:fillRect/>
          </a:stretch>
        </p:blipFill>
        <p:spPr>
          <a:xfrm>
            <a:off x="333050" y="705013"/>
            <a:ext cx="4286874" cy="3733456"/>
          </a:xfrm>
          <a:prstGeom prst="rect">
            <a:avLst/>
          </a:prstGeom>
          <a:noFill/>
          <a:ln>
            <a:noFill/>
          </a:ln>
        </p:spPr>
      </p:pic>
      <p:pic>
        <p:nvPicPr>
          <p:cNvPr id="160" name="Google Shape;160;p26"/>
          <p:cNvPicPr preferRelativeResize="0"/>
          <p:nvPr/>
        </p:nvPicPr>
        <p:blipFill>
          <a:blip r:embed="rId4">
            <a:alphaModFix/>
          </a:blip>
          <a:stretch>
            <a:fillRect/>
          </a:stretch>
        </p:blipFill>
        <p:spPr>
          <a:xfrm>
            <a:off x="4524097" y="705013"/>
            <a:ext cx="4286853" cy="37334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4" name="Shape 164"/>
        <p:cNvGrpSpPr/>
        <p:nvPr/>
      </p:nvGrpSpPr>
      <p:grpSpPr>
        <a:xfrm>
          <a:off x="0" y="0"/>
          <a:ext cx="0" cy="0"/>
          <a:chOff x="0" y="0"/>
          <a:chExt cx="0" cy="0"/>
        </a:xfrm>
      </p:grpSpPr>
      <p:pic>
        <p:nvPicPr>
          <p:cNvPr id="165" name="Google Shape;165;p27"/>
          <p:cNvPicPr preferRelativeResize="0"/>
          <p:nvPr/>
        </p:nvPicPr>
        <p:blipFill>
          <a:blip r:embed="rId3">
            <a:alphaModFix/>
          </a:blip>
          <a:stretch>
            <a:fillRect/>
          </a:stretch>
        </p:blipFill>
        <p:spPr>
          <a:xfrm>
            <a:off x="4427652" y="995725"/>
            <a:ext cx="4297298" cy="3222993"/>
          </a:xfrm>
          <a:prstGeom prst="rect">
            <a:avLst/>
          </a:prstGeom>
          <a:noFill/>
          <a:ln>
            <a:noFill/>
          </a:ln>
        </p:spPr>
      </p:pic>
      <p:pic>
        <p:nvPicPr>
          <p:cNvPr id="166" name="Google Shape;166;p27"/>
          <p:cNvPicPr preferRelativeResize="0"/>
          <p:nvPr/>
        </p:nvPicPr>
        <p:blipFill>
          <a:blip r:embed="rId4">
            <a:alphaModFix/>
          </a:blip>
          <a:stretch>
            <a:fillRect/>
          </a:stretch>
        </p:blipFill>
        <p:spPr>
          <a:xfrm>
            <a:off x="419050" y="995738"/>
            <a:ext cx="4297288" cy="32229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8"/>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Conclusion</a:t>
            </a:r>
            <a:endParaRPr>
              <a:solidFill>
                <a:schemeClr val="lt2"/>
              </a:solidFill>
            </a:endParaRPr>
          </a:p>
        </p:txBody>
      </p:sp>
      <p:pic>
        <p:nvPicPr>
          <p:cNvPr id="172" name="Google Shape;172;p28"/>
          <p:cNvPicPr preferRelativeResize="0"/>
          <p:nvPr/>
        </p:nvPicPr>
        <p:blipFill>
          <a:blip r:embed="rId3">
            <a:alphaModFix/>
          </a:blip>
          <a:stretch>
            <a:fillRect/>
          </a:stretch>
        </p:blipFill>
        <p:spPr>
          <a:xfrm>
            <a:off x="5224950" y="1203575"/>
            <a:ext cx="3787525" cy="3787525"/>
          </a:xfrm>
          <a:prstGeom prst="rect">
            <a:avLst/>
          </a:prstGeom>
          <a:noFill/>
          <a:ln>
            <a:noFill/>
          </a:ln>
        </p:spPr>
      </p:pic>
      <p:sp>
        <p:nvSpPr>
          <p:cNvPr id="173" name="Google Shape;173;p28"/>
          <p:cNvSpPr txBox="1"/>
          <p:nvPr>
            <p:ph type="title"/>
          </p:nvPr>
        </p:nvSpPr>
        <p:spPr>
          <a:xfrm>
            <a:off x="241225" y="1819800"/>
            <a:ext cx="4752300" cy="28644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SzPts val="1100"/>
              <a:buFont typeface="Arial"/>
              <a:buChar char="●"/>
            </a:pPr>
            <a:r>
              <a:rPr b="0" lang="en" sz="1600">
                <a:latin typeface="Lato"/>
                <a:ea typeface="Lato"/>
                <a:cs typeface="Lato"/>
                <a:sym typeface="Lato"/>
              </a:rPr>
              <a:t>YOLOv8 is a powerful tool for automating product detection and counting in inventory management.</a:t>
            </a:r>
            <a:endParaRPr b="0" sz="1600">
              <a:latin typeface="Lato"/>
              <a:ea typeface="Lato"/>
              <a:cs typeface="Lato"/>
              <a:sym typeface="Lato"/>
            </a:endParaRPr>
          </a:p>
          <a:p>
            <a:pPr indent="-298450" lvl="0" marL="457200" rtl="0" algn="l">
              <a:lnSpc>
                <a:spcPct val="115000"/>
              </a:lnSpc>
              <a:spcBef>
                <a:spcPts val="0"/>
              </a:spcBef>
              <a:spcAft>
                <a:spcPts val="0"/>
              </a:spcAft>
              <a:buSzPts val="1100"/>
              <a:buFont typeface="Arial"/>
              <a:buChar char="●"/>
            </a:pPr>
            <a:r>
              <a:rPr b="0" lang="en" sz="1600">
                <a:latin typeface="Lato"/>
                <a:ea typeface="Lato"/>
                <a:cs typeface="Lato"/>
                <a:sym typeface="Lato"/>
              </a:rPr>
              <a:t>The model offers high accuracy and can be optimized for deployment on edge devices.</a:t>
            </a:r>
            <a:endParaRPr b="0" sz="1600">
              <a:latin typeface="Lato"/>
              <a:ea typeface="Lato"/>
              <a:cs typeface="Lato"/>
              <a:sym typeface="Lato"/>
            </a:endParaRPr>
          </a:p>
          <a:p>
            <a:pPr indent="-298450" lvl="0" marL="457200" rtl="0" algn="l">
              <a:lnSpc>
                <a:spcPct val="115000"/>
              </a:lnSpc>
              <a:spcBef>
                <a:spcPts val="0"/>
              </a:spcBef>
              <a:spcAft>
                <a:spcPts val="0"/>
              </a:spcAft>
              <a:buSzPts val="1100"/>
              <a:buFont typeface="Arial"/>
              <a:buChar char="●"/>
            </a:pPr>
            <a:r>
              <a:rPr b="0" lang="en" sz="1600">
                <a:latin typeface="Lato"/>
                <a:ea typeface="Lato"/>
                <a:cs typeface="Lato"/>
                <a:sym typeface="Lato"/>
              </a:rPr>
              <a:t>This technology has the potential to revolutionize inventory management processes, improving efficiency and reducing costs.</a:t>
            </a:r>
            <a:endParaRPr b="0" sz="16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535775" y="712150"/>
            <a:ext cx="82800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Automating Inventory Management: Product Detection and Counting with YOLOv8</a:t>
            </a:r>
            <a:endParaRPr sz="2400"/>
          </a:p>
        </p:txBody>
      </p:sp>
      <p:sp>
        <p:nvSpPr>
          <p:cNvPr id="79" name="Google Shape;79;p14"/>
          <p:cNvSpPr txBox="1"/>
          <p:nvPr>
            <p:ph idx="4294967295" type="title"/>
          </p:nvPr>
        </p:nvSpPr>
        <p:spPr>
          <a:xfrm>
            <a:off x="535775" y="2750950"/>
            <a:ext cx="5197200" cy="1796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we'll explore how computer vision can automate inventory management tasks, specifically focusing on product detection and counting using the YOLOv8 deep learning model. </a:t>
            </a:r>
            <a:endParaRPr sz="1700">
              <a:latin typeface="Lato"/>
              <a:ea typeface="Lato"/>
              <a:cs typeface="Lato"/>
              <a:sym typeface="Lato"/>
            </a:endParaRPr>
          </a:p>
        </p:txBody>
      </p:sp>
      <p:pic>
        <p:nvPicPr>
          <p:cNvPr id="80" name="Google Shape;80;p14"/>
          <p:cNvPicPr preferRelativeResize="0"/>
          <p:nvPr/>
        </p:nvPicPr>
        <p:blipFill>
          <a:blip r:embed="rId3">
            <a:alphaModFix/>
          </a:blip>
          <a:stretch>
            <a:fillRect/>
          </a:stretch>
        </p:blipFill>
        <p:spPr>
          <a:xfrm>
            <a:off x="6124255" y="2607225"/>
            <a:ext cx="2771295" cy="23217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type="title"/>
          </p:nvPr>
        </p:nvSpPr>
        <p:spPr>
          <a:xfrm>
            <a:off x="283100" y="712150"/>
            <a:ext cx="8631600" cy="16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The Challenge of Inventory Management</a:t>
            </a:r>
            <a:endParaRPr>
              <a:solidFill>
                <a:schemeClr val="accent5"/>
              </a:solidFill>
            </a:endParaRPr>
          </a:p>
        </p:txBody>
      </p:sp>
      <p:grpSp>
        <p:nvGrpSpPr>
          <p:cNvPr id="86" name="Google Shape;86;p15"/>
          <p:cNvGrpSpPr/>
          <p:nvPr/>
        </p:nvGrpSpPr>
        <p:grpSpPr>
          <a:xfrm>
            <a:off x="6325277" y="2295525"/>
            <a:ext cx="2589426" cy="2537076"/>
            <a:chOff x="6803275" y="395363"/>
            <a:chExt cx="2212050" cy="2537076"/>
          </a:xfrm>
        </p:grpSpPr>
        <p:pic>
          <p:nvPicPr>
            <p:cNvPr id="87" name="Google Shape;87;p15"/>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88" name="Google Shape;88;p15"/>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89" name="Google Shape;89;p15"/>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2"/>
                </a:buClr>
                <a:buSzPts val="1100"/>
                <a:buFont typeface="Arial"/>
                <a:buNone/>
              </a:pPr>
              <a:r>
                <a:rPr lang="en" sz="1200">
                  <a:solidFill>
                    <a:schemeClr val="dk2"/>
                  </a:solidFill>
                  <a:latin typeface="Raleway"/>
                  <a:ea typeface="Raleway"/>
                  <a:cs typeface="Raleway"/>
                  <a:sym typeface="Raleway"/>
                </a:rPr>
                <a:t>Inaccurate inventory data can lead to stockouts, lost sales, and excess inventory holding costs. Additionally, manual counting requires significant labor resources, increasing operational expenses.</a:t>
              </a:r>
              <a:endParaRPr sz="1200">
                <a:solidFill>
                  <a:schemeClr val="dk2"/>
                </a:solidFill>
                <a:latin typeface="Raleway"/>
                <a:ea typeface="Raleway"/>
                <a:cs typeface="Raleway"/>
                <a:sym typeface="Raleway"/>
              </a:endParaRPr>
            </a:p>
            <a:p>
              <a:pPr indent="0" lvl="0" marL="0" rtl="0" algn="l">
                <a:spcBef>
                  <a:spcPts val="1200"/>
                </a:spcBef>
                <a:spcAft>
                  <a:spcPts val="800"/>
                </a:spcAft>
                <a:buNone/>
              </a:pPr>
              <a:r>
                <a:t/>
              </a:r>
              <a:endParaRPr sz="1200">
                <a:solidFill>
                  <a:schemeClr val="dk2"/>
                </a:solidFill>
                <a:latin typeface="Raleway"/>
                <a:ea typeface="Raleway"/>
                <a:cs typeface="Raleway"/>
                <a:sym typeface="Raleway"/>
              </a:endParaRPr>
            </a:p>
          </p:txBody>
        </p:sp>
      </p:grpSp>
      <p:sp>
        <p:nvSpPr>
          <p:cNvPr id="90" name="Google Shape;90;p15"/>
          <p:cNvSpPr txBox="1"/>
          <p:nvPr>
            <p:ph type="title"/>
          </p:nvPr>
        </p:nvSpPr>
        <p:spPr>
          <a:xfrm>
            <a:off x="535775" y="2464025"/>
            <a:ext cx="5197200" cy="17967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200"/>
              </a:spcBef>
              <a:spcAft>
                <a:spcPts val="0"/>
              </a:spcAft>
              <a:buClr>
                <a:schemeClr val="lt1"/>
              </a:buClr>
              <a:buSzPts val="1800"/>
              <a:buFont typeface="Lato"/>
              <a:buChar char="●"/>
            </a:pPr>
            <a:r>
              <a:rPr b="0" lang="en" sz="1800">
                <a:latin typeface="Lato"/>
                <a:ea typeface="Lato"/>
                <a:cs typeface="Lato"/>
                <a:sym typeface="Lato"/>
              </a:rPr>
              <a:t>Manual counting is time-consuming and prone to errors.</a:t>
            </a:r>
            <a:endParaRPr b="0" sz="1800">
              <a:latin typeface="Lato"/>
              <a:ea typeface="Lato"/>
              <a:cs typeface="Lato"/>
              <a:sym typeface="Lato"/>
            </a:endParaRPr>
          </a:p>
          <a:p>
            <a:pPr indent="-342900" lvl="0" marL="457200" rtl="0" algn="l">
              <a:lnSpc>
                <a:spcPct val="115000"/>
              </a:lnSpc>
              <a:spcBef>
                <a:spcPts val="0"/>
              </a:spcBef>
              <a:spcAft>
                <a:spcPts val="0"/>
              </a:spcAft>
              <a:buClr>
                <a:schemeClr val="lt1"/>
              </a:buClr>
              <a:buSzPts val="1800"/>
              <a:buFont typeface="Lato"/>
              <a:buChar char="●"/>
            </a:pPr>
            <a:r>
              <a:rPr b="0" lang="en" sz="1800">
                <a:latin typeface="Lato"/>
                <a:ea typeface="Lato"/>
                <a:cs typeface="Lato"/>
                <a:sym typeface="Lato"/>
              </a:rPr>
              <a:t>Inaccurate inventory data leads to stockouts and lost sales.</a:t>
            </a:r>
            <a:endParaRPr b="0" sz="1800">
              <a:latin typeface="Lato"/>
              <a:ea typeface="Lato"/>
              <a:cs typeface="Lato"/>
              <a:sym typeface="Lato"/>
            </a:endParaRPr>
          </a:p>
          <a:p>
            <a:pPr indent="-342900" lvl="0" marL="457200" rtl="0" algn="l">
              <a:lnSpc>
                <a:spcPct val="115000"/>
              </a:lnSpc>
              <a:spcBef>
                <a:spcPts val="0"/>
              </a:spcBef>
              <a:spcAft>
                <a:spcPts val="0"/>
              </a:spcAft>
              <a:buClr>
                <a:schemeClr val="lt1"/>
              </a:buClr>
              <a:buSzPts val="1800"/>
              <a:buFont typeface="Lato"/>
              <a:buChar char="●"/>
            </a:pPr>
            <a:r>
              <a:rPr b="0" lang="en" sz="1800">
                <a:latin typeface="Lato"/>
                <a:ea typeface="Lato"/>
                <a:cs typeface="Lato"/>
                <a:sym typeface="Lato"/>
              </a:rPr>
              <a:t>Labor costs associated with manual counting can be significant.</a:t>
            </a:r>
            <a:endParaRPr b="0" sz="1800">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6"/>
          <p:cNvSpPr txBox="1"/>
          <p:nvPr>
            <p:ph type="title"/>
          </p:nvPr>
        </p:nvSpPr>
        <p:spPr>
          <a:xfrm>
            <a:off x="283100" y="712150"/>
            <a:ext cx="8622300" cy="23049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Automating Inventory Management with Computer Vision</a:t>
            </a:r>
            <a:endParaRPr b="0" sz="2400"/>
          </a:p>
        </p:txBody>
      </p:sp>
      <p:sp>
        <p:nvSpPr>
          <p:cNvPr id="96" name="Google Shape;96;p16"/>
          <p:cNvSpPr txBox="1"/>
          <p:nvPr>
            <p:ph type="title"/>
          </p:nvPr>
        </p:nvSpPr>
        <p:spPr>
          <a:xfrm>
            <a:off x="535775" y="3229825"/>
            <a:ext cx="7712400" cy="13323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1200"/>
              </a:spcBef>
              <a:spcAft>
                <a:spcPts val="0"/>
              </a:spcAft>
              <a:buClr>
                <a:schemeClr val="lt1"/>
              </a:buClr>
              <a:buSzPts val="1600"/>
              <a:buFont typeface="Lato"/>
              <a:buChar char="●"/>
            </a:pPr>
            <a:r>
              <a:rPr b="0" lang="en" sz="1600">
                <a:latin typeface="Lato"/>
                <a:ea typeface="Lato"/>
                <a:cs typeface="Lato"/>
                <a:sym typeface="Lato"/>
              </a:rPr>
              <a:t>Computer vision offers a solution for automating inventory management.</a:t>
            </a:r>
            <a:endParaRPr b="0" sz="1600">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b="0" lang="en" sz="1600">
                <a:latin typeface="Lato"/>
                <a:ea typeface="Lato"/>
                <a:cs typeface="Lato"/>
                <a:sym typeface="Lato"/>
              </a:rPr>
              <a:t>Cameras can capture images of shelves and refrigerators.</a:t>
            </a:r>
            <a:endParaRPr b="0" sz="1600">
              <a:latin typeface="Lato"/>
              <a:ea typeface="Lato"/>
              <a:cs typeface="Lato"/>
              <a:sym typeface="Lato"/>
            </a:endParaRPr>
          </a:p>
          <a:p>
            <a:pPr indent="-330200" lvl="0" marL="457200" rtl="0" algn="l">
              <a:lnSpc>
                <a:spcPct val="115000"/>
              </a:lnSpc>
              <a:spcBef>
                <a:spcPts val="0"/>
              </a:spcBef>
              <a:spcAft>
                <a:spcPts val="0"/>
              </a:spcAft>
              <a:buClr>
                <a:schemeClr val="lt1"/>
              </a:buClr>
              <a:buSzPts val="1600"/>
              <a:buFont typeface="Lato"/>
              <a:buChar char="●"/>
            </a:pPr>
            <a:r>
              <a:rPr b="0" lang="en" sz="1600">
                <a:latin typeface="Lato"/>
                <a:ea typeface="Lato"/>
                <a:cs typeface="Lato"/>
                <a:sym typeface="Lato"/>
              </a:rPr>
              <a:t>Deep learning models can analyze images to detect and count products.</a:t>
            </a:r>
            <a:endParaRPr b="0" sz="1600">
              <a:latin typeface="Lato"/>
              <a:ea typeface="Lato"/>
              <a:cs typeface="Lato"/>
              <a:sym typeface="Lato"/>
            </a:endParaRPr>
          </a:p>
          <a:p>
            <a:pPr indent="0" lvl="0" marL="0" rtl="0" algn="l">
              <a:lnSpc>
                <a:spcPct val="115000"/>
              </a:lnSpc>
              <a:spcBef>
                <a:spcPts val="1200"/>
              </a:spcBef>
              <a:spcAft>
                <a:spcPts val="1200"/>
              </a:spcAft>
              <a:buNone/>
            </a:pPr>
            <a:r>
              <a:t/>
            </a:r>
            <a:endParaRPr b="0" sz="16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 name="Shape 100"/>
        <p:cNvGrpSpPr/>
        <p:nvPr/>
      </p:nvGrpSpPr>
      <p:grpSpPr>
        <a:xfrm>
          <a:off x="0" y="0"/>
          <a:ext cx="0" cy="0"/>
          <a:chOff x="0" y="0"/>
          <a:chExt cx="0" cy="0"/>
        </a:xfrm>
      </p:grpSpPr>
      <p:sp>
        <p:nvSpPr>
          <p:cNvPr id="101" name="Google Shape;101;p17"/>
          <p:cNvSpPr txBox="1"/>
          <p:nvPr>
            <p:ph idx="1" type="body"/>
          </p:nvPr>
        </p:nvSpPr>
        <p:spPr>
          <a:xfrm>
            <a:off x="470875" y="941850"/>
            <a:ext cx="8413500" cy="3531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200">
                <a:solidFill>
                  <a:schemeClr val="dk1"/>
                </a:solidFill>
              </a:rPr>
              <a:t>Project Approach</a:t>
            </a:r>
            <a:endParaRPr sz="3200">
              <a:solidFill>
                <a:schemeClr val="dk1"/>
              </a:solidFill>
            </a:endParaRPr>
          </a:p>
          <a:p>
            <a:pPr indent="-298450" lvl="0" marL="457200" rtl="0" algn="l">
              <a:spcBef>
                <a:spcPts val="1600"/>
              </a:spcBef>
              <a:spcAft>
                <a:spcPts val="0"/>
              </a:spcAft>
              <a:buSzPts val="1100"/>
              <a:buFont typeface="Arial"/>
              <a:buChar char="●"/>
            </a:pPr>
            <a:r>
              <a:rPr b="1" lang="en" sz="1800">
                <a:solidFill>
                  <a:srgbClr val="000000"/>
                </a:solidFill>
              </a:rPr>
              <a:t>Dataset acquisition</a:t>
            </a:r>
            <a:r>
              <a:rPr lang="en" sz="1800">
                <a:solidFill>
                  <a:srgbClr val="000000"/>
                </a:solidFill>
              </a:rPr>
              <a:t>: We obtained a dataset of images containing various products on shelves/refrigerators. (Roboflow)</a:t>
            </a:r>
            <a:endParaRPr sz="1800">
              <a:solidFill>
                <a:srgbClr val="000000"/>
              </a:solidFill>
            </a:endParaRPr>
          </a:p>
          <a:p>
            <a:pPr indent="-298450" lvl="0" marL="457200" rtl="0" algn="l">
              <a:spcBef>
                <a:spcPts val="0"/>
              </a:spcBef>
              <a:spcAft>
                <a:spcPts val="0"/>
              </a:spcAft>
              <a:buSzPts val="1100"/>
              <a:buFont typeface="Arial"/>
              <a:buChar char="●"/>
            </a:pPr>
            <a:r>
              <a:rPr b="1" lang="en" sz="1800">
                <a:solidFill>
                  <a:srgbClr val="000000"/>
                </a:solidFill>
              </a:rPr>
              <a:t>Data preprocessing</a:t>
            </a:r>
            <a:r>
              <a:rPr lang="en" sz="1800">
                <a:solidFill>
                  <a:srgbClr val="000000"/>
                </a:solidFill>
              </a:rPr>
              <a:t>: Images were resized, normalized, and potentially augmented to improve model performance.</a:t>
            </a:r>
            <a:endParaRPr sz="1800">
              <a:solidFill>
                <a:srgbClr val="000000"/>
              </a:solidFill>
            </a:endParaRPr>
          </a:p>
          <a:p>
            <a:pPr indent="-298450" lvl="0" marL="457200" rtl="0" algn="l">
              <a:spcBef>
                <a:spcPts val="0"/>
              </a:spcBef>
              <a:spcAft>
                <a:spcPts val="0"/>
              </a:spcAft>
              <a:buSzPts val="1100"/>
              <a:buFont typeface="Arial"/>
              <a:buChar char="●"/>
            </a:pPr>
            <a:r>
              <a:rPr b="1" lang="en" sz="1800">
                <a:solidFill>
                  <a:srgbClr val="000000"/>
                </a:solidFill>
              </a:rPr>
              <a:t>Model training</a:t>
            </a:r>
            <a:r>
              <a:rPr lang="en" sz="1800">
                <a:solidFill>
                  <a:srgbClr val="000000"/>
                </a:solidFill>
              </a:rPr>
              <a:t>: A pre-trained YOLO v8 model was fine-tuned on the acquired dataset.</a:t>
            </a:r>
            <a:endParaRPr sz="1800">
              <a:solidFill>
                <a:srgbClr val="000000"/>
              </a:solidFill>
            </a:endParaRPr>
          </a:p>
          <a:p>
            <a:pPr indent="-298450" lvl="0" marL="457200" rtl="0" algn="l">
              <a:spcBef>
                <a:spcPts val="0"/>
              </a:spcBef>
              <a:spcAft>
                <a:spcPts val="0"/>
              </a:spcAft>
              <a:buSzPts val="1100"/>
              <a:buFont typeface="Arial"/>
              <a:buChar char="●"/>
            </a:pPr>
            <a:r>
              <a:rPr b="1" lang="en" sz="1800">
                <a:solidFill>
                  <a:srgbClr val="000000"/>
                </a:solidFill>
              </a:rPr>
              <a:t>Evaluation</a:t>
            </a:r>
            <a:r>
              <a:rPr lang="en" sz="1800">
                <a:solidFill>
                  <a:srgbClr val="000000"/>
                </a:solidFill>
              </a:rPr>
              <a:t>: The model's performance was evaluated using metrics like precision, recall, and F1-score.</a:t>
            </a:r>
            <a:endParaRPr sz="1800">
              <a:solidFill>
                <a:srgbClr val="000000"/>
              </a:solidFill>
            </a:endParaRPr>
          </a:p>
          <a:p>
            <a:pPr indent="0" lvl="0" marL="0" rtl="0" algn="l">
              <a:spcBef>
                <a:spcPts val="1200"/>
              </a:spcBef>
              <a:spcAft>
                <a:spcPts val="1600"/>
              </a:spcAft>
              <a:buClr>
                <a:schemeClr val="dk2"/>
              </a:buClr>
              <a:buSzPts val="1100"/>
              <a:buFont typeface="Arial"/>
              <a:buNone/>
            </a:pPr>
            <a:r>
              <a:t/>
            </a:r>
            <a:endParaRPr sz="18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5" name="Shape 105"/>
        <p:cNvGrpSpPr/>
        <p:nvPr/>
      </p:nvGrpSpPr>
      <p:grpSpPr>
        <a:xfrm>
          <a:off x="0" y="0"/>
          <a:ext cx="0" cy="0"/>
          <a:chOff x="0" y="0"/>
          <a:chExt cx="0" cy="0"/>
        </a:xfrm>
      </p:grpSpPr>
      <p:sp>
        <p:nvSpPr>
          <p:cNvPr id="106" name="Google Shape;106;p18"/>
          <p:cNvSpPr txBox="1"/>
          <p:nvPr>
            <p:ph idx="1" type="subTitle"/>
          </p:nvPr>
        </p:nvSpPr>
        <p:spPr>
          <a:xfrm>
            <a:off x="247750" y="1580350"/>
            <a:ext cx="4045200" cy="31845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sz="1800"/>
              <a:t>title = { restpark67 Dataset },</a:t>
            </a:r>
            <a:endParaRPr sz="1800"/>
          </a:p>
          <a:p>
            <a:pPr indent="0" lvl="0" marL="0" rtl="0" algn="l">
              <a:lnSpc>
                <a:spcPct val="115000"/>
              </a:lnSpc>
              <a:spcBef>
                <a:spcPts val="1600"/>
              </a:spcBef>
              <a:spcAft>
                <a:spcPts val="0"/>
              </a:spcAft>
              <a:buClr>
                <a:schemeClr val="dk2"/>
              </a:buClr>
              <a:buSzPts val="1100"/>
              <a:buFont typeface="Arial"/>
              <a:buNone/>
            </a:pPr>
            <a:r>
              <a:rPr lang="en" sz="1800"/>
              <a:t>type = { Open Source Dataset },</a:t>
            </a:r>
            <a:endParaRPr sz="1800"/>
          </a:p>
          <a:p>
            <a:pPr indent="0" lvl="0" marL="0" rtl="0" algn="l">
              <a:lnSpc>
                <a:spcPct val="115000"/>
              </a:lnSpc>
              <a:spcBef>
                <a:spcPts val="1600"/>
              </a:spcBef>
              <a:spcAft>
                <a:spcPts val="0"/>
              </a:spcAft>
              <a:buClr>
                <a:schemeClr val="dk2"/>
              </a:buClr>
              <a:buSzPts val="1100"/>
              <a:buFont typeface="Arial"/>
              <a:buNone/>
            </a:pPr>
            <a:r>
              <a:rPr lang="en" sz="1800"/>
              <a:t>author = { bongwon park },</a:t>
            </a:r>
            <a:endParaRPr sz="1800"/>
          </a:p>
          <a:p>
            <a:pPr indent="0" lvl="0" marL="0" rtl="0" algn="l">
              <a:lnSpc>
                <a:spcPct val="115000"/>
              </a:lnSpc>
              <a:spcBef>
                <a:spcPts val="1600"/>
              </a:spcBef>
              <a:spcAft>
                <a:spcPts val="0"/>
              </a:spcAft>
              <a:buClr>
                <a:schemeClr val="dk2"/>
              </a:buClr>
              <a:buSzPts val="1100"/>
              <a:buFont typeface="Arial"/>
              <a:buNone/>
            </a:pPr>
            <a:r>
              <a:rPr lang="en" sz="1800"/>
              <a:t>journal = { Roboflow Universe },</a:t>
            </a:r>
            <a:endParaRPr sz="1800"/>
          </a:p>
          <a:p>
            <a:pPr indent="0" lvl="0" marL="0" rtl="0" algn="l">
              <a:lnSpc>
                <a:spcPct val="115000"/>
              </a:lnSpc>
              <a:spcBef>
                <a:spcPts val="1600"/>
              </a:spcBef>
              <a:spcAft>
                <a:spcPts val="0"/>
              </a:spcAft>
              <a:buClr>
                <a:schemeClr val="dk2"/>
              </a:buClr>
              <a:buSzPts val="1100"/>
              <a:buFont typeface="Arial"/>
              <a:buNone/>
            </a:pPr>
            <a:r>
              <a:rPr lang="en" sz="1800"/>
              <a:t>year = { 2023 }</a:t>
            </a:r>
            <a:endParaRPr sz="1800"/>
          </a:p>
          <a:p>
            <a:pPr indent="0" lvl="0" marL="0" rtl="0" algn="l">
              <a:lnSpc>
                <a:spcPct val="115000"/>
              </a:lnSpc>
              <a:spcBef>
                <a:spcPts val="1600"/>
              </a:spcBef>
              <a:spcAft>
                <a:spcPts val="1600"/>
              </a:spcAft>
              <a:buNone/>
            </a:pPr>
            <a:r>
              <a:rPr lang="en" sz="1800"/>
              <a:t>The data is annotated and splited</a:t>
            </a:r>
            <a:endParaRPr sz="1800"/>
          </a:p>
        </p:txBody>
      </p:sp>
      <p:sp>
        <p:nvSpPr>
          <p:cNvPr id="107" name="Google Shape;107;p18"/>
          <p:cNvSpPr txBox="1"/>
          <p:nvPr>
            <p:ph idx="1" type="subTitle"/>
          </p:nvPr>
        </p:nvSpPr>
        <p:spPr>
          <a:xfrm>
            <a:off x="4851700" y="3034725"/>
            <a:ext cx="3822300" cy="15678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b="1" lang="en" sz="4000">
                <a:solidFill>
                  <a:schemeClr val="lt1"/>
                </a:solidFill>
              </a:rPr>
              <a:t>restpark67 Dataset</a:t>
            </a:r>
            <a:endParaRPr sz="2800">
              <a:solidFill>
                <a:schemeClr val="lt1"/>
              </a:solidFill>
            </a:endParaRPr>
          </a:p>
        </p:txBody>
      </p:sp>
      <p:pic>
        <p:nvPicPr>
          <p:cNvPr id="108" name="Google Shape;108;p18"/>
          <p:cNvPicPr preferRelativeResize="0"/>
          <p:nvPr/>
        </p:nvPicPr>
        <p:blipFill>
          <a:blip r:embed="rId3">
            <a:alphaModFix/>
          </a:blip>
          <a:stretch>
            <a:fillRect/>
          </a:stretch>
        </p:blipFill>
        <p:spPr>
          <a:xfrm>
            <a:off x="4968575" y="170125"/>
            <a:ext cx="3705425" cy="2576429"/>
          </a:xfrm>
          <a:prstGeom prst="rect">
            <a:avLst/>
          </a:prstGeom>
          <a:noFill/>
          <a:ln>
            <a:noFill/>
          </a:ln>
        </p:spPr>
      </p:pic>
      <p:sp>
        <p:nvSpPr>
          <p:cNvPr id="109" name="Google Shape;109;p18"/>
          <p:cNvSpPr txBox="1"/>
          <p:nvPr/>
        </p:nvSpPr>
        <p:spPr>
          <a:xfrm>
            <a:off x="203975" y="133025"/>
            <a:ext cx="4293000" cy="117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3000">
                <a:solidFill>
                  <a:schemeClr val="dk1"/>
                </a:solidFill>
                <a:latin typeface="Lato"/>
                <a:ea typeface="Lato"/>
                <a:cs typeface="Lato"/>
                <a:sym typeface="Lato"/>
              </a:rPr>
              <a:t>Data Sourcing and Preprocessing</a:t>
            </a:r>
            <a:endParaRPr b="1" sz="3000">
              <a:solidFill>
                <a:schemeClr val="dk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265500" y="174500"/>
            <a:ext cx="4045200" cy="1318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YOLO v8 ?</a:t>
            </a:r>
            <a:endParaRPr b="0" sz="2400">
              <a:solidFill>
                <a:schemeClr val="dk2"/>
              </a:solidFill>
            </a:endParaRPr>
          </a:p>
        </p:txBody>
      </p:sp>
      <p:pic>
        <p:nvPicPr>
          <p:cNvPr id="115" name="Google Shape;115;p19"/>
          <p:cNvPicPr preferRelativeResize="0"/>
          <p:nvPr/>
        </p:nvPicPr>
        <p:blipFill>
          <a:blip r:embed="rId3">
            <a:alphaModFix/>
          </a:blip>
          <a:stretch>
            <a:fillRect/>
          </a:stretch>
        </p:blipFill>
        <p:spPr>
          <a:xfrm>
            <a:off x="5022000" y="409775"/>
            <a:ext cx="3729949" cy="3729949"/>
          </a:xfrm>
          <a:prstGeom prst="rect">
            <a:avLst/>
          </a:prstGeom>
          <a:noFill/>
          <a:ln>
            <a:noFill/>
          </a:ln>
        </p:spPr>
      </p:pic>
      <p:sp>
        <p:nvSpPr>
          <p:cNvPr id="116" name="Google Shape;116;p19"/>
          <p:cNvSpPr txBox="1"/>
          <p:nvPr>
            <p:ph type="title"/>
          </p:nvPr>
        </p:nvSpPr>
        <p:spPr>
          <a:xfrm>
            <a:off x="535775" y="1905600"/>
            <a:ext cx="3650700" cy="13323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2"/>
              </a:buClr>
              <a:buSzPts val="1100"/>
              <a:buFont typeface="Arial"/>
              <a:buChar char="●"/>
            </a:pPr>
            <a:r>
              <a:rPr b="0" lang="en" sz="1600">
                <a:solidFill>
                  <a:schemeClr val="dk2"/>
                </a:solidFill>
                <a:latin typeface="Lato"/>
                <a:ea typeface="Lato"/>
                <a:cs typeface="Lato"/>
                <a:sym typeface="Lato"/>
              </a:rPr>
              <a:t>YOLOv8 is a real-time object detection model.</a:t>
            </a:r>
            <a:endParaRPr b="0" sz="1600">
              <a:solidFill>
                <a:schemeClr val="dk2"/>
              </a:solidFill>
              <a:latin typeface="Lato"/>
              <a:ea typeface="Lato"/>
              <a:cs typeface="Lato"/>
              <a:sym typeface="Lato"/>
            </a:endParaRPr>
          </a:p>
          <a:p>
            <a:pPr indent="-298450" lvl="0" marL="457200" rtl="0" algn="l">
              <a:lnSpc>
                <a:spcPct val="115000"/>
              </a:lnSpc>
              <a:spcBef>
                <a:spcPts val="0"/>
              </a:spcBef>
              <a:spcAft>
                <a:spcPts val="0"/>
              </a:spcAft>
              <a:buClr>
                <a:schemeClr val="dk2"/>
              </a:buClr>
              <a:buSzPts val="1100"/>
              <a:buFont typeface="Arial"/>
              <a:buChar char="●"/>
            </a:pPr>
            <a:r>
              <a:rPr b="0" lang="en" sz="1600">
                <a:solidFill>
                  <a:schemeClr val="dk2"/>
                </a:solidFill>
                <a:latin typeface="Lato"/>
                <a:ea typeface="Lato"/>
                <a:cs typeface="Lato"/>
                <a:sym typeface="Lato"/>
              </a:rPr>
              <a:t>It offers a good balance between accuracy and speed.</a:t>
            </a:r>
            <a:endParaRPr b="0" sz="1600">
              <a:solidFill>
                <a:schemeClr val="dk2"/>
              </a:solidFill>
              <a:latin typeface="Lato"/>
              <a:ea typeface="Lato"/>
              <a:cs typeface="Lato"/>
              <a:sym typeface="Lato"/>
            </a:endParaRPr>
          </a:p>
          <a:p>
            <a:pPr indent="-298450" lvl="0" marL="457200" rtl="0" algn="l">
              <a:lnSpc>
                <a:spcPct val="115000"/>
              </a:lnSpc>
              <a:spcBef>
                <a:spcPts val="0"/>
              </a:spcBef>
              <a:spcAft>
                <a:spcPts val="0"/>
              </a:spcAft>
              <a:buClr>
                <a:schemeClr val="dk2"/>
              </a:buClr>
              <a:buSzPts val="1100"/>
              <a:buFont typeface="Arial"/>
              <a:buChar char="●"/>
            </a:pPr>
            <a:r>
              <a:rPr b="0" lang="en" sz="1600">
                <a:solidFill>
                  <a:schemeClr val="dk2"/>
                </a:solidFill>
                <a:latin typeface="Lato"/>
                <a:ea typeface="Lato"/>
                <a:cs typeface="Lato"/>
                <a:sym typeface="Lato"/>
              </a:rPr>
              <a:t>YOLOv8 is well-suited for resource-constrained environments.</a:t>
            </a:r>
            <a:endParaRPr b="0" sz="1600">
              <a:solidFill>
                <a:schemeClr val="dk2"/>
              </a:solidFill>
              <a:latin typeface="Lato"/>
              <a:ea typeface="Lato"/>
              <a:cs typeface="Lato"/>
              <a:sym typeface="Lato"/>
            </a:endParaRPr>
          </a:p>
          <a:p>
            <a:pPr indent="0" lvl="0" marL="0" rtl="0" algn="ctr">
              <a:lnSpc>
                <a:spcPct val="115000"/>
              </a:lnSpc>
              <a:spcBef>
                <a:spcPts val="1200"/>
              </a:spcBef>
              <a:spcAft>
                <a:spcPts val="1200"/>
              </a:spcAft>
              <a:buNone/>
            </a:pPr>
            <a:r>
              <a:t/>
            </a:r>
            <a:endParaRPr b="0" sz="1600">
              <a:solidFill>
                <a:schemeClr val="dk2"/>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0" name="Shape 120"/>
        <p:cNvGrpSpPr/>
        <p:nvPr/>
      </p:nvGrpSpPr>
      <p:grpSpPr>
        <a:xfrm>
          <a:off x="0" y="0"/>
          <a:ext cx="0" cy="0"/>
          <a:chOff x="0" y="0"/>
          <a:chExt cx="0" cy="0"/>
        </a:xfrm>
      </p:grpSpPr>
      <p:sp>
        <p:nvSpPr>
          <p:cNvPr id="121" name="Google Shape;121;p20"/>
          <p:cNvSpPr txBox="1"/>
          <p:nvPr>
            <p:ph idx="1" type="subTitle"/>
          </p:nvPr>
        </p:nvSpPr>
        <p:spPr>
          <a:xfrm>
            <a:off x="247750" y="1952825"/>
            <a:ext cx="3770400" cy="23322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rPr lang="en" sz="1800">
                <a:highlight>
                  <a:schemeClr val="lt1"/>
                </a:highlight>
              </a:rPr>
              <a:t>We used some </a:t>
            </a:r>
            <a:r>
              <a:rPr lang="en" sz="1800">
                <a:highlight>
                  <a:schemeClr val="lt1"/>
                </a:highlight>
              </a:rPr>
              <a:t>techniques</a:t>
            </a:r>
            <a:r>
              <a:rPr lang="en" sz="1800">
                <a:highlight>
                  <a:schemeClr val="lt1"/>
                </a:highlight>
              </a:rPr>
              <a:t> that reduces time </a:t>
            </a:r>
            <a:r>
              <a:rPr lang="en" sz="1800">
                <a:highlight>
                  <a:schemeClr val="lt1"/>
                </a:highlight>
              </a:rPr>
              <a:t>consumption and preparing model for transformation</a:t>
            </a:r>
            <a:r>
              <a:rPr lang="en" sz="1800">
                <a:highlight>
                  <a:schemeClr val="lt1"/>
                </a:highlight>
              </a:rPr>
              <a:t> such as :</a:t>
            </a:r>
            <a:endParaRPr sz="1800">
              <a:highlight>
                <a:schemeClr val="lt1"/>
              </a:highlight>
            </a:endParaRPr>
          </a:p>
        </p:txBody>
      </p:sp>
      <p:sp>
        <p:nvSpPr>
          <p:cNvPr id="122" name="Google Shape;122;p20"/>
          <p:cNvSpPr txBox="1"/>
          <p:nvPr/>
        </p:nvSpPr>
        <p:spPr>
          <a:xfrm>
            <a:off x="336975" y="282100"/>
            <a:ext cx="3000000" cy="1343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b="1" lang="en" sz="3500">
                <a:solidFill>
                  <a:schemeClr val="dk1"/>
                </a:solidFill>
                <a:latin typeface="Lato"/>
                <a:ea typeface="Lato"/>
                <a:cs typeface="Lato"/>
                <a:sym typeface="Lato"/>
              </a:rPr>
              <a:t>Model Training</a:t>
            </a:r>
            <a:endParaRPr b="1" sz="3500">
              <a:solidFill>
                <a:schemeClr val="dk1"/>
              </a:solidFill>
              <a:latin typeface="Lato"/>
              <a:ea typeface="Lato"/>
              <a:cs typeface="Lato"/>
              <a:sym typeface="Lato"/>
            </a:endParaRPr>
          </a:p>
        </p:txBody>
      </p:sp>
      <p:sp>
        <p:nvSpPr>
          <p:cNvPr id="123" name="Google Shape;123;p20"/>
          <p:cNvSpPr txBox="1"/>
          <p:nvPr>
            <p:ph idx="1" type="subTitle"/>
          </p:nvPr>
        </p:nvSpPr>
        <p:spPr>
          <a:xfrm>
            <a:off x="4752725" y="2826375"/>
            <a:ext cx="2520000" cy="953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highlight>
                  <a:schemeClr val="lt1"/>
                </a:highlight>
              </a:rPr>
              <a:t>epochs=300</a:t>
            </a:r>
            <a:endParaRPr sz="1800">
              <a:highlight>
                <a:schemeClr val="lt1"/>
              </a:highlight>
            </a:endParaRPr>
          </a:p>
          <a:p>
            <a:pPr indent="0" lvl="0" marL="0" rtl="0" algn="l">
              <a:lnSpc>
                <a:spcPct val="115000"/>
              </a:lnSpc>
              <a:spcBef>
                <a:spcPts val="1600"/>
              </a:spcBef>
              <a:spcAft>
                <a:spcPts val="0"/>
              </a:spcAft>
              <a:buNone/>
            </a:pPr>
            <a:r>
              <a:rPr lang="en" sz="1800">
                <a:highlight>
                  <a:schemeClr val="lt1"/>
                </a:highlight>
              </a:rPr>
              <a:t>imgsz=640</a:t>
            </a:r>
            <a:endParaRPr sz="1800">
              <a:highlight>
                <a:schemeClr val="lt1"/>
              </a:highlight>
            </a:endParaRPr>
          </a:p>
          <a:p>
            <a:pPr indent="0" lvl="0" marL="0" rtl="0" algn="l">
              <a:lnSpc>
                <a:spcPct val="115000"/>
              </a:lnSpc>
              <a:spcBef>
                <a:spcPts val="1600"/>
              </a:spcBef>
              <a:spcAft>
                <a:spcPts val="0"/>
              </a:spcAft>
              <a:buNone/>
            </a:pPr>
            <a:r>
              <a:rPr lang="en" sz="1800">
                <a:highlight>
                  <a:schemeClr val="lt1"/>
                </a:highlight>
              </a:rPr>
              <a:t>batch=-1</a:t>
            </a:r>
            <a:endParaRPr sz="1800">
              <a:highlight>
                <a:schemeClr val="lt1"/>
              </a:highlight>
            </a:endParaRPr>
          </a:p>
          <a:p>
            <a:pPr indent="0" lvl="0" marL="0" rtl="0" algn="l">
              <a:lnSpc>
                <a:spcPct val="115000"/>
              </a:lnSpc>
              <a:spcBef>
                <a:spcPts val="1600"/>
              </a:spcBef>
              <a:spcAft>
                <a:spcPts val="1600"/>
              </a:spcAft>
              <a:buNone/>
            </a:pPr>
            <a:r>
              <a:t/>
            </a:r>
            <a:endParaRPr sz="1800">
              <a:highlight>
                <a:schemeClr val="lt1"/>
              </a:highlight>
            </a:endParaRPr>
          </a:p>
        </p:txBody>
      </p:sp>
      <p:sp>
        <p:nvSpPr>
          <p:cNvPr id="124" name="Google Shape;124;p20"/>
          <p:cNvSpPr txBox="1"/>
          <p:nvPr>
            <p:ph idx="1" type="subTitle"/>
          </p:nvPr>
        </p:nvSpPr>
        <p:spPr>
          <a:xfrm>
            <a:off x="6863350" y="2826375"/>
            <a:ext cx="1996800" cy="9534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lang="en" sz="1800">
                <a:highlight>
                  <a:schemeClr val="lt1"/>
                </a:highlight>
              </a:rPr>
              <a:t>cache=True</a:t>
            </a:r>
            <a:endParaRPr sz="1800">
              <a:highlight>
                <a:schemeClr val="lt1"/>
              </a:highlight>
            </a:endParaRPr>
          </a:p>
          <a:p>
            <a:pPr indent="0" lvl="0" marL="0" rtl="0" algn="l">
              <a:lnSpc>
                <a:spcPct val="115000"/>
              </a:lnSpc>
              <a:spcBef>
                <a:spcPts val="1600"/>
              </a:spcBef>
              <a:spcAft>
                <a:spcPts val="0"/>
              </a:spcAft>
              <a:buClr>
                <a:schemeClr val="dk2"/>
              </a:buClr>
              <a:buSzPts val="1100"/>
              <a:buFont typeface="Arial"/>
              <a:buNone/>
            </a:pPr>
            <a:r>
              <a:rPr lang="en" sz="1800">
                <a:highlight>
                  <a:schemeClr val="lt1"/>
                </a:highlight>
              </a:rPr>
              <a:t>patience=50 </a:t>
            </a:r>
            <a:endParaRPr sz="1800">
              <a:highlight>
                <a:schemeClr val="lt1"/>
              </a:highlight>
            </a:endParaRPr>
          </a:p>
          <a:p>
            <a:pPr indent="0" lvl="0" marL="0" rtl="0" algn="l">
              <a:lnSpc>
                <a:spcPct val="115000"/>
              </a:lnSpc>
              <a:spcBef>
                <a:spcPts val="1600"/>
              </a:spcBef>
              <a:spcAft>
                <a:spcPts val="0"/>
              </a:spcAft>
              <a:buClr>
                <a:schemeClr val="dk2"/>
              </a:buClr>
              <a:buSzPts val="1100"/>
              <a:buFont typeface="Arial"/>
              <a:buNone/>
            </a:pPr>
            <a:r>
              <a:rPr lang="en" sz="1800">
                <a:highlight>
                  <a:schemeClr val="lt1"/>
                </a:highlight>
              </a:rPr>
              <a:t>profile=True</a:t>
            </a:r>
            <a:endParaRPr sz="1800">
              <a:highlight>
                <a:schemeClr val="lt1"/>
              </a:highlight>
            </a:endParaRPr>
          </a:p>
          <a:p>
            <a:pPr indent="0" lvl="0" marL="0" rtl="0" algn="l">
              <a:lnSpc>
                <a:spcPct val="115000"/>
              </a:lnSpc>
              <a:spcBef>
                <a:spcPts val="1600"/>
              </a:spcBef>
              <a:spcAft>
                <a:spcPts val="1600"/>
              </a:spcAft>
              <a:buNone/>
            </a:pPr>
            <a:r>
              <a:rPr lang="en" sz="1800">
                <a:highlight>
                  <a:schemeClr val="lt1"/>
                </a:highlight>
              </a:rPr>
              <a:t>format='onnx'</a:t>
            </a:r>
            <a:endParaRPr sz="1800">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descr="Screen Shot 2015-11-20 at 9.47.21 AM.png" id="129" name="Google Shape;129;p21"/>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30" name="Google Shape;130;p21"/>
          <p:cNvSpPr txBox="1"/>
          <p:nvPr>
            <p:ph type="title"/>
          </p:nvPr>
        </p:nvSpPr>
        <p:spPr>
          <a:xfrm>
            <a:off x="2828700" y="1787400"/>
            <a:ext cx="3486600" cy="156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7200"/>
              <a:t>Results</a:t>
            </a:r>
            <a:endParaRPr sz="7200"/>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